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82" r:id="rId3"/>
    <p:sldId id="257" r:id="rId4"/>
    <p:sldId id="261" r:id="rId5"/>
    <p:sldId id="262" r:id="rId6"/>
    <p:sldId id="263" r:id="rId7"/>
    <p:sldId id="264" r:id="rId8"/>
    <p:sldId id="281" r:id="rId9"/>
    <p:sldId id="266" r:id="rId10"/>
    <p:sldId id="280" r:id="rId11"/>
    <p:sldId id="265" r:id="rId12"/>
    <p:sldId id="258" r:id="rId13"/>
    <p:sldId id="259" r:id="rId14"/>
    <p:sldId id="267" r:id="rId15"/>
    <p:sldId id="268" r:id="rId16"/>
    <p:sldId id="269" r:id="rId17"/>
    <p:sldId id="270" r:id="rId18"/>
    <p:sldId id="276" r:id="rId19"/>
    <p:sldId id="272" r:id="rId20"/>
    <p:sldId id="273" r:id="rId21"/>
    <p:sldId id="271" r:id="rId22"/>
    <p:sldId id="274" r:id="rId23"/>
    <p:sldId id="275" r:id="rId24"/>
    <p:sldId id="283" r:id="rId25"/>
    <p:sldId id="279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0D23-D343-46DF-BDB5-892AAC8D1BC4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CF9F3-AB63-4A21-A70E-25213848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CF9F3-AB63-4A21-A70E-25213848A3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3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24DBC1-5AF9-4FE0-B532-C464E7647E3C}" type="datetimeFigureOut">
              <a:rPr lang="en-US" smtClean="0"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29DC1B-14F6-4B98-953B-BC34104801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hyperlink" Target="http://www.michronicleonline.com/index.php/your-voice/opinion/ken-harris/item/163-the-slave-mentality-after-320-years-are-we-still-on-the-plantation" TargetMode="External"/><Relationship Id="rId4" Type="http://schemas.openxmlformats.org/officeDocument/2006/relationships/hyperlink" Target="http://www.michronicleonline.com/index.php/your-voice/opinion/ken-harris/itemlist/category/11-black-bottom-entrepreneu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hyperlink" Target="http://www.plannedparenthoodaction.org/files/8713/7841/9102/9-6-13-US-Map-Medicaid-Expansion-952x690.png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1.png"/><Relationship Id="rId5" Type="http://schemas.openxmlformats.org/officeDocument/2006/relationships/hyperlink" Target="http://www.slate.com/articles/news_and_politics/map_of_the_week/2013/02/map_illegal_immigrant_population_by_state.html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1.png"/><Relationship Id="rId5" Type="http://schemas.openxmlformats.org/officeDocument/2006/relationships/hyperlink" Target="http://www.motherjones.com/politics/2013/03/what-happens-when-you-defund-planned-parenthood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16.png"/><Relationship Id="rId5" Type="http://schemas.openxmlformats.org/officeDocument/2006/relationships/hyperlink" Target="http://www.pewhispanic.org/2012/10/01/mapping-the-2012-latino-electorate/" TargetMode="Externa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hyperlink" Target="http://www.ed.gov/blog/wp-content/uploads/2013/01/Slide4.p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hyperlink" Target="http://www.census.gov/prod/2012pubs/acsbr11-01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hyperlink" Target="http://www.bls.gov/opub/ted/images/2012/ted_20120130b.pn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hyperlink" Target="http://media.law.uark.edu/arklawnotes/files/2013/07/Leflar-figure5.jpg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hyperlink" Target="http://www.publicinsightnetwork.org/2012/08/30/counting-the-uninsured-county-by-coun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hyperlink" Target="http://www.cdc.gov/nchs/data/databriefs/db120_fig5.png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Strategy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Growing Together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00"/>
    </mc:Choice>
    <mc:Fallback>
      <p:transition spd="slow" advTm="1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81000"/>
            <a:ext cx="1905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Infant Mortality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199" y="152400"/>
            <a:ext cx="5669281" cy="3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18955" r="10813" b="23463"/>
          <a:stretch/>
        </p:blipFill>
        <p:spPr bwMode="auto">
          <a:xfrm>
            <a:off x="3352800" y="3803583"/>
            <a:ext cx="4850002" cy="26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962400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Health Insurance</a:t>
            </a:r>
          </a:p>
        </p:txBody>
      </p:sp>
      <p:sp>
        <p:nvSpPr>
          <p:cNvPr id="6" name="Oval 5"/>
          <p:cNvSpPr/>
          <p:nvPr/>
        </p:nvSpPr>
        <p:spPr>
          <a:xfrm>
            <a:off x="6096000" y="1876756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5257800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618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is related to more than just health insurance in the current environment.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07"/>
    </mc:Choice>
    <mc:Fallback>
      <p:transition spd="slow" advTm="6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Southern Attitude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2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13"/>
    </mc:Choice>
    <mc:Fallback>
      <p:transition spd="slow" advTm="22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</a:t>
            </a:r>
            <a:r>
              <a:rPr lang="en-US" dirty="0" smtClean="0"/>
              <a:t>Legacy of White Supremacy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/>
              <a:t>Class Distinctions</a:t>
            </a:r>
          </a:p>
          <a:p>
            <a:pPr marL="640080" lvl="2" indent="-274320"/>
            <a:r>
              <a:rPr lang="en-US" dirty="0">
                <a:solidFill>
                  <a:schemeClr val="tx1"/>
                </a:solidFill>
              </a:rPr>
              <a:t>Legitimacy of extreme inequality in income, opportunity, and </a:t>
            </a:r>
            <a:r>
              <a:rPr lang="en-US" dirty="0" smtClean="0">
                <a:solidFill>
                  <a:schemeClr val="tx1"/>
                </a:solidFill>
              </a:rPr>
              <a:t>privilege</a:t>
            </a:r>
            <a:endParaRPr lang="en-US" dirty="0">
              <a:solidFill>
                <a:schemeClr val="tx1"/>
              </a:solidFill>
            </a:endParaRPr>
          </a:p>
          <a:p>
            <a:pPr marL="640080" lvl="2" indent="-274320"/>
            <a:r>
              <a:rPr lang="en-US" dirty="0">
                <a:solidFill>
                  <a:schemeClr val="tx1"/>
                </a:solidFill>
              </a:rPr>
              <a:t>Tribalism</a:t>
            </a:r>
          </a:p>
          <a:p>
            <a:pPr marL="640080" lvl="2" indent="-274320"/>
            <a:r>
              <a:rPr lang="en-US" dirty="0">
                <a:solidFill>
                  <a:schemeClr val="tx1"/>
                </a:solidFill>
              </a:rPr>
              <a:t>Feudalism</a:t>
            </a:r>
          </a:p>
          <a:p>
            <a:pPr marL="640080" lvl="2" indent="-274320"/>
            <a:r>
              <a:rPr lang="en-US" dirty="0">
                <a:solidFill>
                  <a:schemeClr val="tx1"/>
                </a:solidFill>
              </a:rPr>
              <a:t>Patriarchal</a:t>
            </a:r>
          </a:p>
          <a:p>
            <a:pPr marL="0"/>
            <a:r>
              <a:rPr lang="en-US" dirty="0" smtClean="0"/>
              <a:t>Plantation/Slave Mentality</a:t>
            </a:r>
          </a:p>
          <a:p>
            <a:pPr marL="625475" lvl="1" indent="-285750"/>
            <a:r>
              <a:rPr lang="en-US" dirty="0" smtClean="0"/>
              <a:t>Whites </a:t>
            </a:r>
            <a:r>
              <a:rPr lang="en-US" dirty="0"/>
              <a:t>perceive that </a:t>
            </a:r>
            <a:r>
              <a:rPr lang="en-US" dirty="0" smtClean="0"/>
              <a:t>black </a:t>
            </a:r>
            <a:r>
              <a:rPr lang="en-US" dirty="0"/>
              <a:t>people </a:t>
            </a:r>
            <a:r>
              <a:rPr lang="en-US" dirty="0" smtClean="0"/>
              <a:t>expect </a:t>
            </a:r>
            <a:r>
              <a:rPr lang="en-US" dirty="0"/>
              <a:t>to be taken care of</a:t>
            </a:r>
          </a:p>
          <a:p>
            <a:pPr marL="625475" lvl="1" indent="-279400"/>
            <a:r>
              <a:rPr lang="en-US" dirty="0"/>
              <a:t>Whites perceive that </a:t>
            </a:r>
            <a:r>
              <a:rPr lang="en-US" dirty="0" smtClean="0"/>
              <a:t>government is </a:t>
            </a:r>
            <a:r>
              <a:rPr lang="en-US" dirty="0"/>
              <a:t>the slave master</a:t>
            </a:r>
          </a:p>
          <a:p>
            <a:pPr marL="630238" lvl="1" indent="-284163"/>
            <a:r>
              <a:rPr lang="en-US" dirty="0"/>
              <a:t>Remnants of Civil War </a:t>
            </a:r>
            <a:r>
              <a:rPr lang="en-US" dirty="0" smtClean="0"/>
              <a:t>disenfranchisement</a:t>
            </a:r>
            <a:endParaRPr lang="en-US" dirty="0"/>
          </a:p>
          <a:p>
            <a:pPr marL="974725" lvl="3" indent="-277813"/>
            <a:r>
              <a:rPr lang="en-US" dirty="0"/>
              <a:t>Blacks disenfranchised by </a:t>
            </a:r>
            <a:r>
              <a:rPr lang="en-US" dirty="0" smtClean="0"/>
              <a:t>whites</a:t>
            </a:r>
            <a:endParaRPr lang="en-US" dirty="0"/>
          </a:p>
          <a:p>
            <a:pPr marL="974725" lvl="3" indent="-277813"/>
            <a:r>
              <a:rPr lang="en-US" dirty="0"/>
              <a:t>Southern whites disenfranchised by Northern whites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9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83"/>
    </mc:Choice>
    <mc:Fallback>
      <p:transition spd="slow" advTm="61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</a:t>
            </a:r>
            <a:r>
              <a:rPr lang="en-US" dirty="0" smtClean="0"/>
              <a:t>Neocon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Willie </a:t>
            </a:r>
            <a:r>
              <a:rPr lang="en-US" dirty="0" smtClean="0"/>
              <a:t>Lynch, a </a:t>
            </a:r>
            <a:r>
              <a:rPr lang="en-US" dirty="0"/>
              <a:t>British slave owner in the West </a:t>
            </a:r>
            <a:r>
              <a:rPr lang="en-US" dirty="0" smtClean="0"/>
              <a:t>Indies, was </a:t>
            </a:r>
            <a:r>
              <a:rPr lang="en-US" dirty="0"/>
              <a:t>invited to the colony of Virginia in 1712 to teach his methods to slave owners there</a:t>
            </a:r>
          </a:p>
          <a:p>
            <a:pPr marL="565150" lvl="1" indent="-219075"/>
            <a:r>
              <a:rPr lang="en-US" dirty="0"/>
              <a:t>Don't need to lose valuable stock by hangings</a:t>
            </a:r>
          </a:p>
          <a:p>
            <a:pPr lvl="1"/>
            <a:r>
              <a:rPr lang="en-US" dirty="0"/>
              <a:t>Just use </a:t>
            </a:r>
            <a:r>
              <a:rPr lang="en-US" dirty="0" smtClean="0"/>
              <a:t>f</a:t>
            </a:r>
            <a:r>
              <a:rPr lang="en-US" dirty="0"/>
              <a:t>ear, distrust, and envy for control purposes</a:t>
            </a:r>
          </a:p>
          <a:p>
            <a:pPr lvl="1"/>
            <a:r>
              <a:rPr lang="en-US" dirty="0"/>
              <a:t>Make a list of differences, make them </a:t>
            </a:r>
            <a:r>
              <a:rPr lang="en-US" dirty="0" smtClean="0"/>
              <a:t>bigger, pitch </a:t>
            </a:r>
            <a:r>
              <a:rPr lang="en-US" dirty="0"/>
              <a:t>one against the </a:t>
            </a:r>
            <a:r>
              <a:rPr lang="en-US" dirty="0" smtClean="0"/>
              <a:t>other</a:t>
            </a:r>
            <a:endParaRPr lang="en-US" dirty="0"/>
          </a:p>
          <a:p>
            <a:pPr lvl="1"/>
            <a:r>
              <a:rPr lang="en-US" dirty="0"/>
              <a:t>"I shall assure you that distrust is stronger than trust, and envy is stronger than adulation, respect, or admiration</a:t>
            </a:r>
            <a:r>
              <a:rPr lang="en-US" dirty="0" smtClean="0"/>
              <a:t>."</a:t>
            </a:r>
            <a:endParaRPr lang="en-US" dirty="0"/>
          </a:p>
          <a:p>
            <a:pPr lvl="1"/>
            <a:r>
              <a:rPr lang="en-US" dirty="0" smtClean="0"/>
              <a:t>"I </a:t>
            </a:r>
            <a:r>
              <a:rPr lang="en-US" dirty="0"/>
              <a:t>guarantee everyone of you that if installed correctly it will control the slaves for at least 300 years. 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1" y="601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>
                <a:hlinkClick r:id="rId4"/>
              </a:rPr>
              <a:t>Ken Harris 'Black Bottom </a:t>
            </a:r>
            <a:r>
              <a:rPr lang="en-US" sz="1400" dirty="0" smtClean="0">
                <a:hlinkClick r:id="rId4"/>
              </a:rPr>
              <a:t>Entrepreneur‘</a:t>
            </a:r>
            <a:r>
              <a:rPr lang="en-US" sz="1400" dirty="0" smtClean="0"/>
              <a:t>,</a:t>
            </a:r>
            <a:r>
              <a:rPr lang="en-US" sz="1400" dirty="0" smtClean="0">
                <a:hlinkClick r:id="rId5"/>
              </a:rPr>
              <a:t> http://www.michronicleonline.com/index.php/your-voice/opinion/ken-harris/item/163-the-slave-mentality-after-320-years-are-we-still-on-the-plantation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0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998"/>
    </mc:Choice>
    <mc:Fallback>
      <p:transition spd="slow" advTm="106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Jim Crow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War on </a:t>
            </a:r>
            <a:r>
              <a:rPr lang="en-US" dirty="0" smtClean="0"/>
              <a:t>Drugs</a:t>
            </a:r>
            <a:endParaRPr lang="en-US" dirty="0"/>
          </a:p>
          <a:p>
            <a:r>
              <a:rPr lang="en-US" dirty="0"/>
              <a:t>Pipeline to Prison</a:t>
            </a:r>
          </a:p>
          <a:p>
            <a:r>
              <a:rPr lang="en-US" dirty="0"/>
              <a:t>Mass Incarceration</a:t>
            </a:r>
          </a:p>
          <a:p>
            <a:r>
              <a:rPr lang="en-US" dirty="0"/>
              <a:t>Voter ID Laws</a:t>
            </a:r>
          </a:p>
          <a:p>
            <a:r>
              <a:rPr lang="en-US" dirty="0"/>
              <a:t>Redistricting</a:t>
            </a:r>
          </a:p>
          <a:p>
            <a:r>
              <a:rPr lang="en-US" dirty="0"/>
              <a:t>Public housing</a:t>
            </a:r>
          </a:p>
          <a:p>
            <a:r>
              <a:rPr lang="en-US" dirty="0"/>
              <a:t>Food stamps</a:t>
            </a:r>
          </a:p>
          <a:p>
            <a:r>
              <a:rPr lang="en-US" dirty="0"/>
              <a:t>Medicaid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01"/>
    </mc:Choice>
    <mc:Fallback>
      <p:transition spd="slow" advTm="55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system of healthcare apartheid</a:t>
            </a:r>
          </a:p>
          <a:p>
            <a:pPr lvl="1"/>
            <a:r>
              <a:rPr lang="en-US" dirty="0" smtClean="0"/>
              <a:t>Only 50% of physicians accept Medicaid due to very low reimbursement rates</a:t>
            </a:r>
          </a:p>
          <a:p>
            <a:pPr lvl="1"/>
            <a:r>
              <a:rPr lang="en-US" dirty="0" smtClean="0"/>
              <a:t>Waiting lists</a:t>
            </a:r>
          </a:p>
          <a:p>
            <a:pPr lvl="1"/>
            <a:r>
              <a:rPr lang="en-US" dirty="0" smtClean="0"/>
              <a:t>Substandard services</a:t>
            </a:r>
          </a:p>
          <a:p>
            <a:r>
              <a:rPr lang="en-US" dirty="0" smtClean="0"/>
              <a:t>Forces people to maintain their poverty status</a:t>
            </a:r>
          </a:p>
          <a:p>
            <a:r>
              <a:rPr lang="en-US" dirty="0" smtClean="0"/>
              <a:t>Prohibits work</a:t>
            </a:r>
          </a:p>
          <a:p>
            <a:r>
              <a:rPr lang="en-US" dirty="0" smtClean="0"/>
              <a:t>Prohibits savings</a:t>
            </a:r>
          </a:p>
          <a:p>
            <a:r>
              <a:rPr lang="en-US" dirty="0" smtClean="0"/>
              <a:t>Discriminates against women and people with disabilities</a:t>
            </a:r>
          </a:p>
          <a:p>
            <a:r>
              <a:rPr lang="en-US" dirty="0" smtClean="0"/>
              <a:t>Institutional bias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463"/>
    </mc:Choice>
    <mc:Fallback>
      <p:transition spd="slow" advTm="103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People will die in the streets and in back rooms if we don't have it</a:t>
            </a:r>
          </a:p>
          <a:p>
            <a:r>
              <a:rPr lang="en-US" dirty="0" smtClean="0"/>
              <a:t>Portal for </a:t>
            </a:r>
            <a:r>
              <a:rPr lang="en-US" dirty="0"/>
              <a:t>other services -- food stamps, housing, attendant care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42"/>
    </mc:Choice>
    <mc:Fallback>
      <p:transition spd="slow" advTm="25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 Expansion </a:t>
            </a:r>
            <a:r>
              <a:rPr lang="en-US" sz="1800" dirty="0"/>
              <a:t>(as of September 5, 2013)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r="44347" b="29929"/>
          <a:stretch/>
        </p:blipFill>
        <p:spPr bwMode="auto">
          <a:xfrm>
            <a:off x="1447800" y="1371600"/>
            <a:ext cx="7229168" cy="50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79735"/>
            <a:ext cx="8868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http://www.plannedparenthoodaction.org/files/8713/7841/9102/9-6-13-US-Map-Medicaid-Expansion-952x690.png</a:t>
            </a:r>
            <a:endParaRPr lang="en-US" sz="1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49"/>
    </mc:Choice>
    <mc:Fallback>
      <p:transition spd="slow" advTm="2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Patriarchal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States’ </a:t>
            </a:r>
            <a:r>
              <a:rPr lang="en-US" dirty="0" smtClean="0"/>
              <a:t>rights</a:t>
            </a:r>
          </a:p>
          <a:p>
            <a:r>
              <a:rPr lang="en-US" dirty="0" smtClean="0"/>
              <a:t>State chauvinism </a:t>
            </a:r>
          </a:p>
          <a:p>
            <a:r>
              <a:rPr lang="en-US" dirty="0" smtClean="0"/>
              <a:t>Super-nationalist </a:t>
            </a:r>
            <a:r>
              <a:rPr lang="en-US" dirty="0"/>
              <a:t>pride</a:t>
            </a:r>
          </a:p>
          <a:p>
            <a:r>
              <a:rPr lang="en-US" dirty="0"/>
              <a:t>Massive resistance, as seen against school desegregation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s://encrypted-tbn2.gstatic.com/images?q=tbn:ANd9GcS_0Uvhj8XLu0Gv6dGiPF5YCt3e0Qix3RGmzE6-eqPq6IrlRKE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657223"/>
            <a:ext cx="3982453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static.com/images?q=tbn:ANd9GcQFamHfeqaGzwQ48xcDluUSWbj_bAFAJq9htgxZsv8NrM2VcX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071">
            <a:off x="3224553" y="3575329"/>
            <a:ext cx="3632133" cy="24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66"/>
    </mc:Choice>
    <mc:Fallback>
      <p:transition spd="slow" advTm="61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94" y="1499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Undocumented, Anti-immigrant hostilities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13125" r="23628" b="27132"/>
          <a:stretch/>
        </p:blipFill>
        <p:spPr bwMode="auto">
          <a:xfrm>
            <a:off x="1592826" y="1295400"/>
            <a:ext cx="6935157" cy="477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694" y="616962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http://www.slate.com/articles/news_and_politics/map_of_the_week/2013/02/map_illegal_immigrant_population_by_state.html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71"/>
    </mc:Choice>
    <mc:Fallback>
      <p:transition spd="slow" advTm="49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Strategy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Brad </a:t>
            </a:r>
            <a:r>
              <a:rPr lang="en-US" dirty="0" err="1"/>
              <a:t>Ott</a:t>
            </a:r>
            <a:r>
              <a:rPr lang="en-US" dirty="0"/>
              <a:t>, facilitator</a:t>
            </a:r>
          </a:p>
          <a:p>
            <a:r>
              <a:rPr lang="en-US" dirty="0"/>
              <a:t>Ken Kenegos</a:t>
            </a:r>
          </a:p>
          <a:p>
            <a:r>
              <a:rPr lang="en-US" dirty="0"/>
              <a:t>Rita </a:t>
            </a:r>
            <a:r>
              <a:rPr lang="en-US" dirty="0" err="1" smtClean="0"/>
              <a:t>Valenti</a:t>
            </a:r>
            <a:endParaRPr lang="en-US" dirty="0"/>
          </a:p>
          <a:p>
            <a:r>
              <a:rPr lang="en-US" dirty="0"/>
              <a:t>Cathy Courtney</a:t>
            </a:r>
          </a:p>
          <a:p>
            <a:r>
              <a:rPr lang="en-US" dirty="0" smtClean="0"/>
              <a:t>Peg Nosek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12"/>
    </mc:Choice>
    <mc:Fallback>
      <p:transition spd="slow" advTm="21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 on Women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t="27551" r="41337" b="29718"/>
          <a:stretch/>
        </p:blipFill>
        <p:spPr bwMode="auto">
          <a:xfrm>
            <a:off x="1752600" y="1398872"/>
            <a:ext cx="6858000" cy="47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324600"/>
            <a:ext cx="752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http://www.motherjones.com/politics/2013/03/what-happens-when-you-defund-planned-parenthood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59"/>
    </mc:Choice>
    <mc:Fallback>
      <p:transition spd="slow" advTm="6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Capitalism on 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block grants for social services and </a:t>
            </a:r>
            <a:r>
              <a:rPr lang="en-US" dirty="0" smtClean="0"/>
              <a:t>healthcare</a:t>
            </a:r>
            <a:endParaRPr lang="en-US" dirty="0"/>
          </a:p>
          <a:p>
            <a:r>
              <a:rPr lang="en-US" dirty="0" smtClean="0"/>
              <a:t>Privatization</a:t>
            </a:r>
            <a:endParaRPr lang="en-US" dirty="0"/>
          </a:p>
          <a:p>
            <a:pPr lvl="1"/>
            <a:r>
              <a:rPr lang="en-US" dirty="0" smtClean="0"/>
              <a:t>Prisons</a:t>
            </a:r>
            <a:endParaRPr lang="en-US" dirty="0"/>
          </a:p>
          <a:p>
            <a:pPr lvl="1"/>
            <a:r>
              <a:rPr lang="en-US" dirty="0"/>
              <a:t>Medicare</a:t>
            </a:r>
          </a:p>
          <a:p>
            <a:pPr lvl="1"/>
            <a:r>
              <a:rPr lang="en-US" dirty="0"/>
              <a:t>Medicaid</a:t>
            </a:r>
          </a:p>
          <a:p>
            <a:pPr lvl="2"/>
            <a:r>
              <a:rPr lang="en-US" dirty="0"/>
              <a:t>Kentucky</a:t>
            </a:r>
          </a:p>
          <a:p>
            <a:pPr lvl="2"/>
            <a:r>
              <a:rPr lang="en-US" dirty="0"/>
              <a:t>Texas</a:t>
            </a:r>
          </a:p>
          <a:p>
            <a:pPr lvl="1"/>
            <a:r>
              <a:rPr lang="en-US" dirty="0"/>
              <a:t>Public Hospitals</a:t>
            </a:r>
          </a:p>
          <a:p>
            <a:pPr lvl="2"/>
            <a:r>
              <a:rPr lang="en-US" dirty="0" smtClean="0"/>
              <a:t>Meridian Behavioral </a:t>
            </a:r>
            <a:r>
              <a:rPr lang="en-US" dirty="0"/>
              <a:t>Health Systems takeover </a:t>
            </a:r>
            <a:r>
              <a:rPr lang="en-US" dirty="0" smtClean="0"/>
              <a:t>of Southeast </a:t>
            </a:r>
            <a:r>
              <a:rPr lang="en-US" dirty="0"/>
              <a:t>Louisiana </a:t>
            </a:r>
            <a:r>
              <a:rPr lang="en-US" dirty="0" smtClean="0"/>
              <a:t>Hospital, </a:t>
            </a:r>
            <a:r>
              <a:rPr lang="en-US" dirty="0"/>
              <a:t>north of Louisiana, moving all long-term psychiatric patients 200 miles away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19"/>
    </mc:Choice>
    <mc:Fallback>
      <p:transition spd="slow" advTm="72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Seeds of the New Revolution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15"/>
    </mc:Choice>
    <mc:Fallback>
      <p:transition spd="slow" advTm="1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Hopeful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Civil Rights Movement and its influence on progressive social </a:t>
            </a:r>
            <a:r>
              <a:rPr lang="en-US" dirty="0"/>
              <a:t>movements</a:t>
            </a:r>
          </a:p>
          <a:p>
            <a:pPr lvl="1"/>
            <a:r>
              <a:rPr lang="en-US" dirty="0"/>
              <a:t>Women</a:t>
            </a:r>
          </a:p>
          <a:p>
            <a:pPr lvl="1"/>
            <a:r>
              <a:rPr lang="en-US" dirty="0"/>
              <a:t>Disability Rights</a:t>
            </a:r>
          </a:p>
          <a:p>
            <a:pPr lvl="1"/>
            <a:r>
              <a:rPr lang="en-US" dirty="0"/>
              <a:t>LGBT </a:t>
            </a:r>
          </a:p>
          <a:p>
            <a:pPr lvl="1"/>
            <a:r>
              <a:rPr lang="en-US" dirty="0" smtClean="0"/>
              <a:t>South </a:t>
            </a:r>
            <a:r>
              <a:rPr lang="en-US" dirty="0"/>
              <a:t>Africa's </a:t>
            </a:r>
            <a:r>
              <a:rPr lang="en-US" dirty="0" smtClean="0"/>
              <a:t>anti-apartheid </a:t>
            </a:r>
            <a:r>
              <a:rPr lang="en-US" dirty="0"/>
              <a:t>movement</a:t>
            </a:r>
            <a:endParaRPr lang="en-US" dirty="0" smtClean="0"/>
          </a:p>
          <a:p>
            <a:r>
              <a:rPr lang="en-US" dirty="0" smtClean="0"/>
              <a:t>Southern history </a:t>
            </a:r>
            <a:r>
              <a:rPr lang="en-US" dirty="0"/>
              <a:t>of struggle has taught the whole country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Mississippi Mound Bayou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Committee for Human Rights </a:t>
            </a:r>
            <a:endParaRPr lang="en-US" dirty="0" smtClean="0"/>
          </a:p>
          <a:p>
            <a:pPr lvl="1"/>
            <a:r>
              <a:rPr lang="en-US" dirty="0" smtClean="0"/>
              <a:t>Maroon Communities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Walk for Dignity for </a:t>
            </a:r>
            <a:r>
              <a:rPr lang="en-US" dirty="0" err="1" smtClean="0"/>
              <a:t>Trayvon</a:t>
            </a:r>
            <a:r>
              <a:rPr lang="en-US" dirty="0" smtClean="0"/>
              <a:t> Martin </a:t>
            </a:r>
          </a:p>
          <a:p>
            <a:pPr lvl="1"/>
            <a:r>
              <a:rPr lang="en-US" dirty="0" smtClean="0"/>
              <a:t>immigrant </a:t>
            </a:r>
            <a:r>
              <a:rPr lang="en-US" dirty="0"/>
              <a:t>rights marches in the </a:t>
            </a:r>
            <a:r>
              <a:rPr lang="en-US" dirty="0" smtClean="0"/>
              <a:t>south</a:t>
            </a:r>
          </a:p>
          <a:p>
            <a:pPr lvl="1"/>
            <a:r>
              <a:rPr lang="en-US" dirty="0" smtClean="0"/>
              <a:t>Moral </a:t>
            </a:r>
            <a:r>
              <a:rPr lang="en-US" dirty="0"/>
              <a:t>Mondays in North </a:t>
            </a:r>
            <a:r>
              <a:rPr lang="en-US" dirty="0" smtClean="0"/>
              <a:t>Carolina</a:t>
            </a:r>
          </a:p>
          <a:p>
            <a:pPr lvl="1"/>
            <a:r>
              <a:rPr lang="en-US" dirty="0" smtClean="0"/>
              <a:t>Textile </a:t>
            </a:r>
            <a:r>
              <a:rPr lang="en-US" dirty="0"/>
              <a:t>Workers struggles in the </a:t>
            </a:r>
            <a:r>
              <a:rPr lang="en-US" dirty="0" smtClean="0"/>
              <a:t>Carolinas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62"/>
    </mc:Choice>
    <mc:Fallback>
      <p:transition spd="slow" advTm="57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Hopeful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Single-payer solidarity </a:t>
            </a:r>
            <a:r>
              <a:rPr lang="en-US" dirty="0" smtClean="0"/>
              <a:t>with </a:t>
            </a:r>
            <a:r>
              <a:rPr lang="en-US" dirty="0"/>
              <a:t>other movements </a:t>
            </a:r>
            <a:endParaRPr lang="en-US" dirty="0" smtClean="0"/>
          </a:p>
          <a:p>
            <a:pPr lvl="1"/>
            <a:r>
              <a:rPr lang="en-US" dirty="0"/>
              <a:t>Southern Movement </a:t>
            </a:r>
            <a:r>
              <a:rPr lang="en-US" dirty="0" smtClean="0"/>
              <a:t>Assembly, </a:t>
            </a:r>
            <a:r>
              <a:rPr lang="en-US" dirty="0"/>
              <a:t>300 people gathered in Lowndes County, Alabama focused on what different communities in the South are struggling for – with healthcare access a facet of all </a:t>
            </a:r>
            <a:r>
              <a:rPr lang="en-US" dirty="0"/>
              <a:t>statements</a:t>
            </a:r>
          </a:p>
          <a:p>
            <a:pPr lvl="1"/>
            <a:r>
              <a:rPr lang="en-US" dirty="0"/>
              <a:t>Peace </a:t>
            </a:r>
            <a:r>
              <a:rPr lang="en-US" dirty="0" smtClean="0"/>
              <a:t>movement</a:t>
            </a:r>
            <a:endParaRPr lang="en-US" dirty="0"/>
          </a:p>
          <a:p>
            <a:pPr lvl="1"/>
            <a:r>
              <a:rPr lang="en-US" dirty="0"/>
              <a:t>Economic justice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South is turning </a:t>
            </a:r>
            <a:r>
              <a:rPr lang="en-US" dirty="0"/>
              <a:t>progressive</a:t>
            </a:r>
            <a:endParaRPr lang="en-US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en-US" b="1" dirty="0" smtClean="0"/>
              <a:t>A lot of angry people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2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727"/>
    </mc:Choice>
    <mc:Fallback>
      <p:transition spd="slow" advTm="144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64" y="172065"/>
            <a:ext cx="8229600" cy="1143000"/>
          </a:xfrm>
        </p:spPr>
        <p:txBody>
          <a:bodyPr/>
          <a:lstStyle/>
          <a:p>
            <a:r>
              <a:rPr lang="en-US" dirty="0"/>
              <a:t>The Latino Voter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t="15051" r="30630" b="29527"/>
          <a:stretch/>
        </p:blipFill>
        <p:spPr bwMode="auto">
          <a:xfrm>
            <a:off x="1617044" y="1315065"/>
            <a:ext cx="7145906" cy="508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400800"/>
            <a:ext cx="607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http://www.pewhispanic.org/2012/10/01/mapping-the-2012-latino-electorate/</a:t>
            </a:r>
            <a:endParaRPr lang="en-US" sz="1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58"/>
    </mc:Choice>
    <mc:Fallback>
      <p:transition spd="slow" advTm="63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minutes summary on what’s happening in </a:t>
            </a:r>
            <a:r>
              <a:rPr lang="en-US" dirty="0" smtClean="0"/>
              <a:t>Southern state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</a:p>
          <a:p>
            <a:r>
              <a:rPr lang="en-US" dirty="0" smtClean="0"/>
              <a:t>Georgia</a:t>
            </a:r>
          </a:p>
          <a:p>
            <a:r>
              <a:rPr lang="en-US" dirty="0" smtClean="0"/>
              <a:t>Louisiana</a:t>
            </a:r>
          </a:p>
          <a:p>
            <a:r>
              <a:rPr lang="en-US" dirty="0" smtClean="0"/>
              <a:t>Florida</a:t>
            </a:r>
          </a:p>
          <a:p>
            <a:r>
              <a:rPr lang="en-US" dirty="0" smtClean="0"/>
              <a:t>Tennessee</a:t>
            </a:r>
          </a:p>
          <a:p>
            <a:r>
              <a:rPr lang="en-US" dirty="0" smtClean="0"/>
              <a:t>South Carolina</a:t>
            </a:r>
          </a:p>
          <a:p>
            <a:r>
              <a:rPr lang="en-US" dirty="0" smtClean="0"/>
              <a:t>Alabama</a:t>
            </a:r>
          </a:p>
          <a:p>
            <a:r>
              <a:rPr lang="en-US" dirty="0" smtClean="0"/>
              <a:t>Kentucky</a:t>
            </a:r>
          </a:p>
          <a:p>
            <a:r>
              <a:rPr lang="en-US" dirty="0" smtClean="0"/>
              <a:t>Maryland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89"/>
    </mc:Choice>
    <mc:Fallback>
      <p:transition spd="slow" advTm="17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</a:t>
            </a:r>
            <a:r>
              <a:rPr lang="en-US" dirty="0" smtClean="0"/>
              <a:t>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does </a:t>
            </a:r>
            <a:r>
              <a:rPr lang="en-US" dirty="0"/>
              <a:t>our situation look </a:t>
            </a:r>
            <a:r>
              <a:rPr lang="en-US" dirty="0" smtClean="0"/>
              <a:t>like?</a:t>
            </a:r>
            <a:endParaRPr lang="en-US" dirty="0"/>
          </a:p>
          <a:p>
            <a:pPr lvl="0"/>
            <a:r>
              <a:rPr lang="en-US" dirty="0" smtClean="0"/>
              <a:t>How we </a:t>
            </a:r>
            <a:r>
              <a:rPr lang="en-US" dirty="0"/>
              <a:t>can convert the fight for Medicaid expansion into a fight for a real national health system that doesn't exclude anyone?</a:t>
            </a:r>
            <a:endParaRPr lang="en-US" dirty="0"/>
          </a:p>
          <a:p>
            <a:pPr lvl="0"/>
            <a:r>
              <a:rPr lang="en-US" dirty="0"/>
              <a:t>What </a:t>
            </a:r>
            <a:r>
              <a:rPr lang="en-US" dirty="0"/>
              <a:t>opportunities do you see for organizing toward a single payer future?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it different from the rest of the country?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the South worthy of a strategy?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34"/>
    </mc:Choice>
    <mc:Fallback>
      <p:transition spd="slow" advTm="1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26592" r="45039" b="22925"/>
          <a:stretch/>
        </p:blipFill>
        <p:spPr bwMode="auto">
          <a:xfrm>
            <a:off x="2057400" y="1295400"/>
            <a:ext cx="6749846" cy="50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334" y="6414850"/>
            <a:ext cx="5151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http://www.ed.gov/blog/wp-content/uploads/2013/01/Slide4.png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4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92"/>
    </mc:Choice>
    <mc:Fallback>
      <p:transition spd="slow" advTm="24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16567" r="30261" b="34559"/>
          <a:stretch/>
        </p:blipFill>
        <p:spPr bwMode="auto">
          <a:xfrm>
            <a:off x="2209800" y="990600"/>
            <a:ext cx="6479458" cy="4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429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http://www.census.gov/prod/2012pubs/acsbr11-01.pdf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74"/>
    </mc:Choice>
    <mc:Fallback>
      <p:transition spd="slow" advTm="49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r="65023" b="49094"/>
          <a:stretch/>
        </p:blipFill>
        <p:spPr bwMode="auto">
          <a:xfrm>
            <a:off x="2133600" y="903973"/>
            <a:ext cx="6576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248400"/>
            <a:ext cx="5063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http://www.bls.gov/opub/ted/images/2012/ted_20120130b.png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91"/>
    </mc:Choice>
    <mc:Fallback>
      <p:transition spd="slow" advTm="19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" r="64501" b="49132"/>
          <a:stretch/>
        </p:blipFill>
        <p:spPr bwMode="auto">
          <a:xfrm>
            <a:off x="1600200" y="1371599"/>
            <a:ext cx="6705600" cy="50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404992"/>
            <a:ext cx="555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http://media.law.uark.edu/arklawnotes/files/2013/07/Leflar-figure5.jpg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62"/>
    </mc:Choice>
    <mc:Fallback>
      <p:transition spd="slow" advTm="17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404992"/>
            <a:ext cx="6879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http://www.publicinsightnetwork.org/2012/08/30/counting-the-uninsured-county-by-county/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063" y="1752600"/>
            <a:ext cx="837288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381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Percentage of </a:t>
            </a:r>
            <a:r>
              <a:rPr lang="en-US" sz="2400" dirty="0"/>
              <a:t>Americans </a:t>
            </a:r>
            <a:r>
              <a:rPr lang="en-US" sz="2400" dirty="0" smtClean="0"/>
              <a:t>without Health Insurance by County in 2010 (U.S</a:t>
            </a:r>
            <a:r>
              <a:rPr lang="en-US" sz="2400" dirty="0"/>
              <a:t>. Census Bureau)</a:t>
            </a:r>
            <a:endParaRPr lang="en-US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28"/>
    </mc:Choice>
    <mc:Fallback>
      <p:transition spd="slow" advTm="6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Mortality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r="42611" b="27049"/>
          <a:stretch/>
        </p:blipFill>
        <p:spPr bwMode="auto">
          <a:xfrm>
            <a:off x="1744579" y="1447800"/>
            <a:ext cx="6897329" cy="487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25739"/>
            <a:ext cx="4566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http://www.cdc.gov/nchs/data/databriefs/db120_fig5.png</a:t>
            </a:r>
            <a:endParaRPr lang="en-US" sz="1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53"/>
    </mc:Choice>
    <mc:Fallback>
      <p:transition spd="slow" advTm="36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6924</TotalTime>
  <Words>648</Words>
  <Application>Microsoft Office PowerPoint</Application>
  <PresentationFormat>On-screen Show (4:3)</PresentationFormat>
  <Paragraphs>129</Paragraphs>
  <Slides>27</Slides>
  <Notes>1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Thatch</vt:lpstr>
      <vt:lpstr>Southern Strategy Summary</vt:lpstr>
      <vt:lpstr>Southern Strategy Committee</vt:lpstr>
      <vt:lpstr>What makes the South worthy of a strategy?</vt:lpstr>
      <vt:lpstr>Education </vt:lpstr>
      <vt:lpstr>Poverty </vt:lpstr>
      <vt:lpstr>Unions </vt:lpstr>
      <vt:lpstr>Health Insurance</vt:lpstr>
      <vt:lpstr>Health Insurance</vt:lpstr>
      <vt:lpstr>Infant Mortality</vt:lpstr>
      <vt:lpstr>Infant Mortality</vt:lpstr>
      <vt:lpstr>The Southern Attitude</vt:lpstr>
      <vt:lpstr>Living Legacy of White Supremacy</vt:lpstr>
      <vt:lpstr>Roots of Neocon Tactics</vt:lpstr>
      <vt:lpstr>The New Jim Crow</vt:lpstr>
      <vt:lpstr>Medicaid</vt:lpstr>
      <vt:lpstr>Medicaid</vt:lpstr>
      <vt:lpstr>Medicaid Expansion (as of September 5, 2013)</vt:lpstr>
      <vt:lpstr>Patriarchal</vt:lpstr>
      <vt:lpstr>Undocumented, Anti-immigrant hostilities</vt:lpstr>
      <vt:lpstr>The War on Women</vt:lpstr>
      <vt:lpstr>Capitalism on Steroids</vt:lpstr>
      <vt:lpstr>Seeds of the New Revolution</vt:lpstr>
      <vt:lpstr>Hopeful Trends</vt:lpstr>
      <vt:lpstr>Hopeful Trends</vt:lpstr>
      <vt:lpstr>The Latino Voter</vt:lpstr>
      <vt:lpstr>Five minutes summary on what’s happening in Southern states</vt:lpstr>
      <vt:lpstr>Breakout Groups </vt:lpstr>
    </vt:vector>
  </TitlesOfParts>
  <Company>Baylor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Strategy Summary</dc:title>
  <dc:creator>mnosek</dc:creator>
  <cp:lastModifiedBy>mnosek</cp:lastModifiedBy>
  <cp:revision>45</cp:revision>
  <dcterms:created xsi:type="dcterms:W3CDTF">2013-09-22T01:48:33Z</dcterms:created>
  <dcterms:modified xsi:type="dcterms:W3CDTF">2013-10-03T00:26:04Z</dcterms:modified>
</cp:coreProperties>
</file>